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303" r:id="rId5"/>
    <p:sldId id="305" r:id="rId6"/>
    <p:sldId id="268" r:id="rId7"/>
    <p:sldId id="307" r:id="rId8"/>
    <p:sldId id="308" r:id="rId9"/>
    <p:sldId id="263" r:id="rId10"/>
    <p:sldId id="304" r:id="rId11"/>
    <p:sldId id="311" r:id="rId12"/>
    <p:sldId id="302" r:id="rId13"/>
  </p:sldIdLst>
  <p:sldSz cx="12192000" cy="6858000"/>
  <p:notesSz cx="9928225" cy="6797675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r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>
          <a:xfrm>
            <a:off x="4249270" y="3071906"/>
            <a:ext cx="7942730" cy="238760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>
          <a:xfrm>
            <a:off x="4249271" y="5603875"/>
            <a:ext cx="7942729" cy="1109756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58A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Ouvertur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58813" y="873125"/>
            <a:ext cx="10872794" cy="1503386"/>
          </a:xfrm>
        </p:spPr>
        <p:txBody>
          <a:bodyPr anchor="t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437187" cy="1503386"/>
          </a:xfrm>
        </p:spPr>
        <p:txBody>
          <a:bodyPr>
            <a:normAutofit/>
          </a:bodyPr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 col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9F68A3A-915F-E74D-B3AA-8B805AB7518F}" type="datetime1">
              <a:rPr lang="fr-FR"/>
              <a:t>09/02/2026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 col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83585B4-5CCC-5744-B9D9-8D3E1F15157C}" type="datetime1">
              <a:rPr lang="fr-FR"/>
              <a:t>09/02/2026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672258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" name="Espace réservé du contenu 2"/>
          <p:cNvSpPr>
            <a:spLocks noGrp="1"/>
          </p:cNvSpPr>
          <p:nvPr>
            <p:ph idx="13"/>
          </p:nvPr>
        </p:nvSpPr>
        <p:spPr bwMode="auto">
          <a:xfrm>
            <a:off x="6319525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 col + imag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9725CAB-BFEE-3A43-97E3-C610E9EE3A37}" type="datetime1">
              <a:rPr lang="fr-FR"/>
              <a:t>09/02/2026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6299742" y="1344613"/>
            <a:ext cx="5220000" cy="4605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Cliquer ici pour importer une image</a:t>
            </a:r>
            <a:endParaRPr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 bwMode="auto">
          <a:xfrm>
            <a:off x="672260" y="392019"/>
            <a:ext cx="10515600" cy="486645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672258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6299198" y="5949777"/>
            <a:ext cx="3454863" cy="503411"/>
          </a:xfrm>
        </p:spPr>
        <p:txBody>
          <a:bodyPr tIns="72000">
            <a:noAutofit/>
          </a:bodyPr>
          <a:lstStyle>
            <a:lvl1pPr>
              <a:lnSpc>
                <a:spcPct val="100000"/>
              </a:lnSpc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>
              <a:defRPr/>
            </a:pPr>
            <a:r>
              <a:rPr lang="fr-FR"/>
              <a:t>On peut mettre une légende aussi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Vierg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3B8DE6-E923-C849-A4DF-4E8B27515F64}" type="datetime1">
              <a:rPr lang="fr-FR"/>
              <a:t>09/02/2026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E51A85E-DF07-714F-836B-6D22F8CBDDD1}" type="datetime1">
              <a:rPr lang="fr-FR"/>
              <a:t>09/02/2026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72259" y="392019"/>
            <a:ext cx="10859347" cy="48664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72259" y="1344786"/>
            <a:ext cx="10874365" cy="46051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9904977" y="6129000"/>
            <a:ext cx="895853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Century Gothic"/>
              </a:defRPr>
            </a:lvl1pPr>
          </a:lstStyle>
          <a:p>
            <a:pPr>
              <a:defRPr/>
            </a:pPr>
            <a:fld id="{79F68A3A-915F-E74D-B3AA-8B805AB7518F}" type="datetime1">
              <a:rPr lang="fr-FR"/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1418063" y="6129000"/>
            <a:ext cx="411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Century Gothic"/>
              </a:defRPr>
            </a:lvl1pPr>
          </a:lstStyle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10951744" y="6129000"/>
            <a:ext cx="579863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i="0">
                <a:solidFill>
                  <a:srgbClr val="0058A2"/>
                </a:solidFill>
                <a:latin typeface="Century Gothic"/>
              </a:defRPr>
            </a:lvl1pPr>
          </a:lstStyle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cxnSp>
        <p:nvCxnSpPr>
          <p:cNvPr id="14" name="Connecteur droit 13"/>
          <p:cNvCxnSpPr>
            <a:cxnSpLocks/>
          </p:cNvCxnSpPr>
          <p:nvPr userDrawn="1"/>
        </p:nvCxnSpPr>
        <p:spPr bwMode="auto">
          <a:xfrm>
            <a:off x="10876287" y="6189141"/>
            <a:ext cx="0" cy="668859"/>
          </a:xfrm>
          <a:prstGeom prst="line">
            <a:avLst/>
          </a:prstGeom>
          <a:ln w="22225">
            <a:solidFill>
              <a:srgbClr val="0058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/>
  <p:txStyles>
    <p:titleStyle>
      <a:lvl1pPr algn="l" defTabSz="914400">
        <a:lnSpc>
          <a:spcPct val="90000"/>
        </a:lnSpc>
        <a:spcBef>
          <a:spcPts val="0"/>
        </a:spcBef>
        <a:buNone/>
        <a:defRPr sz="2400" b="1" i="0">
          <a:solidFill>
            <a:schemeClr val="tx1"/>
          </a:solidFill>
          <a:latin typeface="Century Gothic"/>
          <a:ea typeface="+mj-ea"/>
          <a:cs typeface="+mj-cs"/>
        </a:defRPr>
      </a:lvl1pPr>
    </p:titleStyle>
    <p:bodyStyle>
      <a:lvl1pPr marL="0" indent="0" algn="l" defTabSz="914400">
        <a:lnSpc>
          <a:spcPct val="90000"/>
        </a:lnSpc>
        <a:spcBef>
          <a:spcPts val="1000"/>
        </a:spcBef>
        <a:buFont typeface="Arial"/>
        <a:buNone/>
        <a:defRPr sz="3000" b="1" i="0">
          <a:solidFill>
            <a:srgbClr val="0058A2"/>
          </a:solidFill>
          <a:latin typeface="Century Gothic"/>
          <a:ea typeface="+mn-ea"/>
          <a:cs typeface="+mn-cs"/>
        </a:defRPr>
      </a:lvl1pPr>
      <a:lvl2pPr marL="11113" indent="0" algn="l" defTabSz="914400">
        <a:lnSpc>
          <a:spcPct val="90000"/>
        </a:lnSpc>
        <a:spcBef>
          <a:spcPts val="500"/>
        </a:spcBef>
        <a:buFont typeface="Arial"/>
        <a:buNone/>
        <a:defRPr sz="2400" b="0" i="0">
          <a:solidFill>
            <a:schemeClr val="tx1"/>
          </a:solidFill>
          <a:latin typeface="Century Gothic"/>
          <a:ea typeface="+mn-ea"/>
          <a:cs typeface="+mn-cs"/>
        </a:defRPr>
      </a:lvl2pPr>
      <a:lvl3pPr marL="12700" indent="0" algn="l" defTabSz="914400">
        <a:lnSpc>
          <a:spcPct val="90000"/>
        </a:lnSpc>
        <a:spcBef>
          <a:spcPts val="1700"/>
        </a:spcBef>
        <a:buFont typeface="Arial"/>
        <a:buNone/>
        <a:defRPr sz="2000" b="1" i="0">
          <a:solidFill>
            <a:srgbClr val="0058A2"/>
          </a:solidFill>
          <a:latin typeface="Century Gothic"/>
          <a:ea typeface="+mn-ea"/>
          <a:cs typeface="+mn-cs"/>
        </a:defRPr>
      </a:lvl3pPr>
      <a:lvl4pPr marL="533400" indent="-173038" algn="l" defTabSz="914400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Century Gothic"/>
          <a:ea typeface="+mn-ea"/>
          <a:cs typeface="+mn-cs"/>
        </a:defRPr>
      </a:lvl4pPr>
      <a:lvl5pPr marL="360363" indent="0" algn="l" defTabSz="914400">
        <a:lnSpc>
          <a:spcPct val="90000"/>
        </a:lnSpc>
        <a:spcBef>
          <a:spcPts val="500"/>
        </a:spcBef>
        <a:buFont typeface="Arial"/>
        <a:buNone/>
        <a:tabLst>
          <a:tab pos="481013" algn="l"/>
        </a:tabLst>
        <a:defRPr sz="1800" b="0" i="0">
          <a:solidFill>
            <a:schemeClr val="tx1"/>
          </a:solidFill>
          <a:latin typeface="Century Gothic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RAPPORT D’ORIENTATION BUDGETAIRE</a:t>
            </a:r>
            <a:endParaRPr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BUDGET CAISSE DES ECOLES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BF0ABFE-A379-D16F-E507-99D9C341B45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2CE3D529-B6B6-0648-0B89-907802F1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10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4" name="Espace réservé de la date 11">
            <a:extLst>
              <a:ext uri="{FF2B5EF4-FFF2-40B4-BE49-F238E27FC236}">
                <a16:creationId xmlns:a16="http://schemas.microsoft.com/office/drawing/2014/main" id="{D4B06FDB-1448-1E9C-8B8C-4C5558C7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552385" y="6129000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38F21FC-FEE4-D7C4-F877-4E73F7C8B547}"/>
              </a:ext>
            </a:extLst>
          </p:cNvPr>
          <p:cNvSpPr txBox="1"/>
          <p:nvPr/>
        </p:nvSpPr>
        <p:spPr>
          <a:xfrm>
            <a:off x="3047048" y="40466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Section de fonctionnement - Dépenses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EAC39A-198E-530E-A45C-741F55FDB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09" y="1341437"/>
            <a:ext cx="10848982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200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La Caisse des écoles participera pour l’année 2026 :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endParaRPr lang="fr-FR" sz="2000" kern="0" dirty="0">
              <a:latin typeface="IBM Plex Sans Condensed" panose="020B0506050203000203" pitchFamily="34" charset="0"/>
              <a:cs typeface="Calibri" panose="020F0502020204030204" pitchFamily="34" charset="0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 l’acquisition de petites fournitures : jeux, activités manuelles, matériel éducatif et pédagogique …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 l’acquisition de fournitures scolaires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 l’acquisition de documentation : livres, abonnements …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 des sorties, animations, …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Au dispositif « école au cinéma »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Aux spectacles de noël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A la fête des écoles, et du village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026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B25B006-4C1F-3728-2125-E9EFD03D403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704BD56F-3E49-8B95-DE8D-35A63243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11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4" name="Espace réservé de la date 11">
            <a:extLst>
              <a:ext uri="{FF2B5EF4-FFF2-40B4-BE49-F238E27FC236}">
                <a16:creationId xmlns:a16="http://schemas.microsoft.com/office/drawing/2014/main" id="{797F8125-D7CF-5661-DCC4-A3E69F1402D8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552385" y="6129000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663D0D8-8053-FCAE-1292-D4ECE69A6105}"/>
              </a:ext>
            </a:extLst>
          </p:cNvPr>
          <p:cNvSpPr txBox="1"/>
          <p:nvPr/>
        </p:nvSpPr>
        <p:spPr>
          <a:xfrm>
            <a:off x="3047048" y="40466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Section de fonctionnement - Recettes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54F7439-1EBF-FD96-2A58-9460D52C73B2}"/>
              </a:ext>
            </a:extLst>
          </p:cNvPr>
          <p:cNvSpPr txBox="1"/>
          <p:nvPr/>
        </p:nvSpPr>
        <p:spPr>
          <a:xfrm>
            <a:off x="407368" y="1268760"/>
            <a:ext cx="11305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r-FR" altLang="fr-FR" dirty="0">
                <a:latin typeface="IBM Plex Sans Condensed" panose="020B0506050203000203" pitchFamily="34" charset="0"/>
              </a:rPr>
              <a:t>En 2025, la section de fonctionnement présente un excédent de 14 007,44 €*.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7DA131-25F2-7A5C-5F52-8B0B99C6F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904" y="2132856"/>
            <a:ext cx="11305256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200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Les recettes de la Caisse des Ecoles pour l’année 2026 seront les suivantes :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endParaRPr lang="fr-FR" sz="2000" kern="0" dirty="0">
              <a:latin typeface="IBM Plex Sans Condensed" panose="020B0506050203000203" pitchFamily="34" charset="0"/>
              <a:cs typeface="Calibri" panose="020F0502020204030204" pitchFamily="34" charset="0"/>
            </a:endParaRP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endParaRPr lang="fr-FR" sz="2000" kern="0" dirty="0">
              <a:latin typeface="IBM Plex Sans Condensed" panose="020B0506050203000203" pitchFamily="34" charset="0"/>
              <a:cs typeface="Calibri" panose="020F0502020204030204" pitchFamily="34" charset="0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Les dons prévisionnels des parents d’élèves : 5 200 €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Les produits de la fête des écoles : 11 000 €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Les produits de la tombola : 800 €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2000" kern="0" dirty="0">
                <a:latin typeface="IBM Plex Sans Condensed" panose="020B0506050203000203" pitchFamily="34" charset="0"/>
                <a:cs typeface="Calibri" panose="020F0502020204030204" pitchFamily="34" charset="0"/>
              </a:rPr>
              <a:t>Les produits de la fête du village : 2 200 €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endParaRPr lang="fr-FR" sz="20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2000" kern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65297EA5-962B-EDD7-38D0-2E0D8B95C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904" y="5786841"/>
            <a:ext cx="79216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latin typeface="IBM Plex Sans Condensed" panose="020B0506050203000203" pitchFamily="34" charset="0"/>
                <a:cs typeface="Arial" panose="020B0604020202020204" pitchFamily="34" charset="0"/>
              </a:rPr>
              <a:t>*Les éléments financiers 2025 sont provisoires en attente du Compte Administratif et du Compte de Gestion</a:t>
            </a:r>
          </a:p>
        </p:txBody>
      </p:sp>
    </p:spTree>
    <p:extLst>
      <p:ext uri="{BB962C8B-B14F-4D97-AF65-F5344CB8AC3E}">
        <p14:creationId xmlns:p14="http://schemas.microsoft.com/office/powerpoint/2010/main" val="2805484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575817" y="188640"/>
            <a:ext cx="11040365" cy="48664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LES PROJETS 2026</a:t>
            </a:r>
            <a:endParaRPr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12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2" name="Espace réservé de la date 11">
            <a:extLst>
              <a:ext uri="{FF2B5EF4-FFF2-40B4-BE49-F238E27FC236}">
                <a16:creationId xmlns:a16="http://schemas.microsoft.com/office/drawing/2014/main" id="{8C462D1C-A258-3A53-5919-A756DE8C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552385" y="6129000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A6DEE096-EBA8-B39A-5306-7F4E5AA82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242" y="987027"/>
            <a:ext cx="11040365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just"/>
            <a:r>
              <a:rPr 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La Caisse des écoles poursuivra ses objectifs en 2026 en soutenant et de favorisant la vie scolaire, en accompagnant les projets éducatifs des écoles de la commune. </a:t>
            </a:r>
          </a:p>
          <a:p>
            <a:pPr algn="just"/>
            <a:endParaRPr 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Elle permettra de contribuer au financement d’actions pédagogiques, de sorties scolaires, d’activités culturelles et éducatives, ainsi que de projets visant à enrichir le parcours des élèves. </a:t>
            </a:r>
            <a:r>
              <a:rPr lang="fr-FR" alt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La traditionnelle fête des écoles se tiendra le 27 juin 2026.</a:t>
            </a:r>
            <a:endParaRPr 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/>
            <a:endParaRPr 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La commune et la Caisse des écoles attachent une grande importance à l’éducation, considérée comme un levier essentiel de réussite et d’épanouissement pour les enfants et c’est pour cela qu’au vu des </a:t>
            </a:r>
            <a:r>
              <a:rPr lang="fr-FR" alt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prévisions nous maintenons une dotation par élève pour les écoles à hauteur de 14 €</a:t>
            </a:r>
            <a:r>
              <a:rPr 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.</a:t>
            </a:r>
            <a:endParaRPr lang="fr-FR" alt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fr-FR" alt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fr-FR" alt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La Caisse des écoles s’appuie également sur l’engagement des bénévoles, dont l’investissement est indispensable à la réalisation de ses actions. Grâce à leur mobilisation, l’organisation de la fête des écoles peut être maintenue chaque année. </a:t>
            </a:r>
          </a:p>
          <a:p>
            <a:pPr algn="just" eaLnBrk="1" hangingPunct="1"/>
            <a:endParaRPr lang="fr-FR" altLang="fr-FR" sz="2000" dirty="0">
              <a:latin typeface="IBM Plex Sans Condensed" panose="020B0506050203000203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fr-FR" altLang="fr-FR" sz="2000" dirty="0">
                <a:latin typeface="IBM Plex Sans Condensed" panose="020B0506050203000203" pitchFamily="34" charset="0"/>
                <a:cs typeface="Arial" panose="020B0604020202020204" pitchFamily="34" charset="0"/>
              </a:rPr>
              <a:t>La Caisse des écoles demeure par ailleurs à la recherche de nouveaux bénévoles afin d’assurer la continuité et le développement de ses activités.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 sz="2800" dirty="0">
                <a:latin typeface="Kodchasan"/>
                <a:cs typeface="Kodchasan"/>
              </a:rPr>
              <a:t>PREAMBULE</a:t>
            </a:r>
            <a:endParaRPr sz="280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 bwMode="auto">
          <a:xfrm>
            <a:off x="687277" y="1818320"/>
            <a:ext cx="10874365" cy="3380358"/>
          </a:xfrm>
        </p:spPr>
        <p:txBody>
          <a:bodyPr>
            <a:normAutofit lnSpcReduction="10000"/>
          </a:bodyPr>
          <a:lstStyle/>
          <a:p>
            <a:pPr lvl="4" algn="just">
              <a:defRPr/>
            </a:pPr>
            <a:r>
              <a:rPr lang="fr-FR" sz="2400" dirty="0">
                <a:latin typeface="IBM Plex Sans Condensed" panose="020B0506050203000203" pitchFamily="34" charset="0"/>
                <a:cs typeface="Kodchasan"/>
              </a:rPr>
              <a:t>Suite à la mise en place du référentiel M57, les communes de + de 3 500 habitants ont l’obligation de tenir un débat d’orientations budgétaires. La présentation du rapport d’orientations budgétaires intervient dans un délai de dix semaines précédant l’examen du budget.</a:t>
            </a:r>
          </a:p>
          <a:p>
            <a:pPr lvl="4" algn="just">
              <a:defRPr/>
            </a:pPr>
            <a:endParaRPr lang="fr-FR" sz="2800" dirty="0">
              <a:latin typeface="IBM Plex Sans Condensed" panose="020B0506050203000203" pitchFamily="34" charset="0"/>
              <a:cs typeface="Kodchasan"/>
            </a:endParaRPr>
          </a:p>
          <a:p>
            <a:pPr lvl="4" algn="just">
              <a:defRPr/>
            </a:pPr>
            <a:r>
              <a:rPr lang="fr-FR" sz="2400" dirty="0">
                <a:latin typeface="IBM Plex Sans Condensed" panose="020B0506050203000203" pitchFamily="34" charset="0"/>
                <a:cs typeface="Kodchasan"/>
              </a:rPr>
              <a:t>En application du III de l'article 106 de la loi </a:t>
            </a:r>
            <a:r>
              <a:rPr lang="fr-FR" sz="2400" dirty="0" err="1">
                <a:latin typeface="IBM Plex Sans Condensed" panose="020B0506050203000203" pitchFamily="34" charset="0"/>
                <a:cs typeface="Kodchasan"/>
              </a:rPr>
              <a:t>NOTRe</a:t>
            </a:r>
            <a:r>
              <a:rPr lang="fr-FR" sz="2400" dirty="0">
                <a:latin typeface="IBM Plex Sans Condensed" panose="020B0506050203000203" pitchFamily="34" charset="0"/>
                <a:cs typeface="Kodchasan"/>
              </a:rPr>
              <a:t> du 7 août 2015 pour adopter le référentiel M57, les collectivités sont tenues d’appliquer le cadre précisé aux articles L.5217-10-1 à L.5217-10-15 et L.5217-12-2 à L.5217-12-5 du code général des collectivités territoriales, sous réserve des dérogations précisées par le même article.</a:t>
            </a:r>
          </a:p>
          <a:p>
            <a:pPr lvl="4" algn="just">
              <a:defRPr/>
            </a:pPr>
            <a:endParaRPr lang="fr-FR" dirty="0">
              <a:latin typeface="Kodchasan"/>
              <a:cs typeface="Kodchasan"/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 bwMode="auto">
          <a:xfrm>
            <a:off x="10951744" y="6129000"/>
            <a:ext cx="579863" cy="365125"/>
          </a:xfrm>
        </p:spPr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2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2" name="Espace réservé de la date 11">
            <a:extLst>
              <a:ext uri="{FF2B5EF4-FFF2-40B4-BE49-F238E27FC236}">
                <a16:creationId xmlns:a16="http://schemas.microsoft.com/office/drawing/2014/main" id="{A1357D1E-F82D-3238-6A5D-B4E5F8A2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552385" y="6129000"/>
            <a:ext cx="1248446" cy="336981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BILAN DE L’ACTIVITE 2025</a:t>
            </a:r>
            <a:br>
              <a:rPr lang="fr-FR" dirty="0">
                <a:latin typeface="Kodchasan"/>
                <a:cs typeface="Kodchasan"/>
              </a:rPr>
            </a:br>
            <a:endParaRPr lang="fr-FR" dirty="0">
              <a:latin typeface="Kodchasan"/>
              <a:cs typeface="Kodchasan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797227" cy="1503386"/>
          </a:xfrm>
        </p:spPr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SECTION DE FONCTIONNEMENT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FE763DD-1F4D-02F1-0947-1E436312F7D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66CFC2F9-C3A0-298F-A406-9A19F1B4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4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088CE71E-3B1D-95DE-E169-2C2F1BBF507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24392" y="6263177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3B1BEB-B562-2BBE-E978-ABFF8CE2939C}"/>
              </a:ext>
            </a:extLst>
          </p:cNvPr>
          <p:cNvSpPr txBox="1"/>
          <p:nvPr/>
        </p:nvSpPr>
        <p:spPr>
          <a:xfrm>
            <a:off x="3047047" y="410157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Bilan 2025 section de Fonctionnement 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F3071A8-7B0E-BD51-EAB6-6A1BA414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78" y="1232756"/>
            <a:ext cx="10668643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dirty="0">
                <a:latin typeface="IBM Plex Sans Condensed" panose="020B0506050203000203" pitchFamily="34" charset="0"/>
              </a:rPr>
              <a:t>La Caisse des écoles est un organisme public dont la mission principale est de favoriser et soutenir la vie scolaire des élèves.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fr-FR" dirty="0">
              <a:latin typeface="IBM Plex Sans Condensed" panose="020B0506050203000203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dirty="0">
                <a:latin typeface="IBM Plex Sans Condensed" panose="020B0506050203000203" pitchFamily="34" charset="0"/>
              </a:rPr>
              <a:t>Elle est financée grâce aux recettes de la fête des écoles, à une subvention communale, ainsi qu’aux contributions des habitants de Marcoussis et des entreprises locales.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fr-FR" dirty="0">
              <a:latin typeface="IBM Plex Sans Condensed" panose="020B0506050203000203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dirty="0">
                <a:latin typeface="IBM Plex Sans Condensed" panose="020B0506050203000203" pitchFamily="34" charset="0"/>
              </a:rPr>
              <a:t>En 2025, la Caisse des écoles de Marcoussis a notamment pu organiser la fête des écoles au mois de juin et contribuer au financement de différentes sorties scolaires.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fr-FR" dirty="0">
              <a:latin typeface="IBM Plex Sans Condensed" panose="020B0506050203000203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dirty="0">
                <a:latin typeface="IBM Plex Sans Condensed" panose="020B0506050203000203" pitchFamily="34" charset="0"/>
              </a:rPr>
              <a:t>Afin de renforcer ses ressources, plusieurs actions ont également été mises en place, telles qu’un appel aux dons, une tombola, un stand de pop-corn lors du cinéma en plein air ... 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fr-FR" dirty="0">
              <a:latin typeface="IBM Plex Sans Condensed" panose="020B0506050203000203" pitchFamily="34" charset="0"/>
            </a:endParaRP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dirty="0">
                <a:latin typeface="IBM Plex Sans Condensed" panose="020B0506050203000203" pitchFamily="34" charset="0"/>
              </a:rPr>
              <a:t>L’ensemble de ces initiatives permet d’attribuer une dotation de 14 € par élève pour toutes les écoles de la commune.</a:t>
            </a:r>
            <a:endParaRPr lang="fr-FR" kern="0" dirty="0">
              <a:latin typeface="IBM Plex Sans Condensed" panose="020B0506050203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09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8E09C41-205A-2EA1-8F2C-3C147A19F08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199FC69A-CFDC-9FBF-8E45-B977CB3A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5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D32F581D-1613-0B74-30D8-38B2CEA8209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06739" y="6143667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3BB335A-39A2-DE8D-BF0A-14FD2B964084}"/>
              </a:ext>
            </a:extLst>
          </p:cNvPr>
          <p:cNvSpPr txBox="1"/>
          <p:nvPr/>
        </p:nvSpPr>
        <p:spPr>
          <a:xfrm>
            <a:off x="3047048" y="405834"/>
            <a:ext cx="6097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Equipements et projets dans les écoles maternelles et élémentaires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73833AC-84F6-1C2A-D92E-105FDE2CE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355" y="1158043"/>
            <a:ext cx="8447290" cy="49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6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PROPOSITION BUDGET </a:t>
            </a:r>
            <a:br>
              <a:rPr lang="fr-FR" dirty="0">
                <a:latin typeface="Kodchasan"/>
                <a:cs typeface="Kodchasan"/>
              </a:rPr>
            </a:br>
            <a:r>
              <a:rPr lang="fr-FR" dirty="0">
                <a:latin typeface="Kodchasan"/>
                <a:cs typeface="Kodchasan"/>
              </a:rPr>
              <a:t>PRIMITIF 2026</a:t>
            </a:r>
            <a:br>
              <a:rPr lang="fr-FR" dirty="0">
                <a:latin typeface="Kodchasan"/>
                <a:cs typeface="Kodchasan"/>
              </a:rPr>
            </a:br>
            <a:endParaRPr lang="fr-FR" dirty="0">
              <a:latin typeface="Kodchasan"/>
              <a:cs typeface="Kodchasan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797227" cy="1503386"/>
          </a:xfrm>
        </p:spPr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SECTION DE FONCTIONNEMENT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58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1BBA0F4-58CC-5216-A5B6-E32998567F24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697B059-A8CA-400F-1CF0-F4CDF464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7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45FA8B00-6EA8-DE5F-3766-664DFA10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24392" y="6245800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EE6BEF-4E6C-61AF-947B-C08023D246ED}"/>
              </a:ext>
            </a:extLst>
          </p:cNvPr>
          <p:cNvSpPr txBox="1"/>
          <p:nvPr/>
        </p:nvSpPr>
        <p:spPr>
          <a:xfrm>
            <a:off x="3047048" y="836712"/>
            <a:ext cx="6097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Proposition de budget 2026</a:t>
            </a:r>
          </a:p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Section de Fonctionnement - Recettes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151700D-A161-103B-F83C-EF6FDEAF26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19"/>
          <a:stretch>
            <a:fillRect/>
          </a:stretch>
        </p:blipFill>
        <p:spPr>
          <a:xfrm>
            <a:off x="3047048" y="2348880"/>
            <a:ext cx="6097904" cy="23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88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7BF3551-A5C3-2C63-9D0A-07B35785494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F0E6B36D-A90E-4D3A-F1CA-5E19ED3E2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8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FE71F52E-98F1-BB52-06A8-654435AC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24392" y="6143667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CBF33E4-C2BA-0153-4510-1328FFC08A68}"/>
              </a:ext>
            </a:extLst>
          </p:cNvPr>
          <p:cNvSpPr txBox="1"/>
          <p:nvPr/>
        </p:nvSpPr>
        <p:spPr>
          <a:xfrm>
            <a:off x="3158967" y="665864"/>
            <a:ext cx="6097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Proposition de budget 2026</a:t>
            </a:r>
          </a:p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Section de Fonctionnement - Dépenses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DC50848-EED5-1E95-1F97-8A6AC0196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905"/>
          <a:stretch>
            <a:fillRect/>
          </a:stretch>
        </p:blipFill>
        <p:spPr>
          <a:xfrm>
            <a:off x="2950424" y="1484784"/>
            <a:ext cx="6514991" cy="452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80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LES PROJETS 2026</a:t>
            </a:r>
            <a:br>
              <a:rPr lang="fr-FR" dirty="0">
                <a:latin typeface="Kodchasan"/>
                <a:cs typeface="Kodchasan"/>
              </a:rPr>
            </a:br>
            <a:endParaRPr lang="fr-FR" dirty="0">
              <a:latin typeface="Kodchasan"/>
              <a:cs typeface="Kodchasan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797227" cy="1503386"/>
          </a:xfrm>
        </p:spPr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SECTION DE FONCTIONNEMENT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564234"/>
      </p:ext>
    </p:extLst>
  </p:cSld>
  <p:clrMapOvr>
    <a:masterClrMapping/>
  </p:clrMapOvr>
</p:sld>
</file>

<file path=ppt/theme/theme1.xml><?xml version="1.0" encoding="utf-8"?>
<a:theme xmlns:a="http://schemas.openxmlformats.org/drawingml/2006/main" name="Marcoussis Bleu">
  <a:themeElements>
    <a:clrScheme name="VilleMarcoussis">
      <a:dk1>
        <a:srgbClr val="000000"/>
      </a:dk1>
      <a:lt1>
        <a:srgbClr val="FFFFFF"/>
      </a:lt1>
      <a:dk2>
        <a:srgbClr val="0057A1"/>
      </a:dk2>
      <a:lt2>
        <a:srgbClr val="A1B3DA"/>
      </a:lt2>
      <a:accent1>
        <a:srgbClr val="E52A32"/>
      </a:accent1>
      <a:accent2>
        <a:srgbClr val="792082"/>
      </a:accent2>
      <a:accent3>
        <a:srgbClr val="8ABD24"/>
      </a:accent3>
      <a:accent4>
        <a:srgbClr val="EF7818"/>
      </a:accent4>
      <a:accent5>
        <a:srgbClr val="910C32"/>
      </a:accent5>
      <a:accent6>
        <a:srgbClr val="AC127F"/>
      </a:accent6>
      <a:hlink>
        <a:srgbClr val="188D40"/>
      </a:hlink>
      <a:folHlink>
        <a:srgbClr val="FBB900"/>
      </a:folHlink>
    </a:clrScheme>
    <a:fontScheme name="Century Gothic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11403</TotalTime>
  <Words>679</Words>
  <Application>Microsoft Office PowerPoint</Application>
  <DocSecurity>0</DocSecurity>
  <PresentationFormat>Grand écran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IBM Plex Sans Condensed</vt:lpstr>
      <vt:lpstr>Kodchasan</vt:lpstr>
      <vt:lpstr>Wingdings</vt:lpstr>
      <vt:lpstr>Marcoussis Bleu</vt:lpstr>
      <vt:lpstr>RAPPORT D’ORIENTATION BUDGETAIRE</vt:lpstr>
      <vt:lpstr>PREAMBULE</vt:lpstr>
      <vt:lpstr>BILAN DE L’ACTIVITE 2025 </vt:lpstr>
      <vt:lpstr>Présentation PowerPoint</vt:lpstr>
      <vt:lpstr>Présentation PowerPoint</vt:lpstr>
      <vt:lpstr>PROPOSITION BUDGET  PRIMITIF 2026 </vt:lpstr>
      <vt:lpstr>Présentation PowerPoint</vt:lpstr>
      <vt:lpstr>Présentation PowerPoint</vt:lpstr>
      <vt:lpstr>LES PROJETS 2026 </vt:lpstr>
      <vt:lpstr>Présentation PowerPoint</vt:lpstr>
      <vt:lpstr>Présentation PowerPoint</vt:lpstr>
      <vt:lpstr>LES PROJETS 2026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Utilisateur Microsoft Office</dc:creator>
  <cp:keywords/>
  <dc:description/>
  <cp:lastModifiedBy>Lydie CITERNE</cp:lastModifiedBy>
  <cp:revision>71</cp:revision>
  <cp:lastPrinted>2026-02-09T10:03:22Z</cp:lastPrinted>
  <dcterms:created xsi:type="dcterms:W3CDTF">2022-07-11T15:44:16Z</dcterms:created>
  <dcterms:modified xsi:type="dcterms:W3CDTF">2026-02-09T10:14:02Z</dcterms:modified>
  <cp:category/>
  <dc:identifier/>
  <cp:contentStatus/>
  <dc:language/>
  <cp:version/>
</cp:coreProperties>
</file>