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303" r:id="rId4"/>
    <p:sldId id="268" r:id="rId5"/>
    <p:sldId id="307" r:id="rId6"/>
  </p:sldIdLst>
  <p:sldSz cx="12192000" cy="6858000"/>
  <p:notesSz cx="9928225" cy="6797675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r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>
          <a:xfrm>
            <a:off x="4249270" y="3071906"/>
            <a:ext cx="7942730" cy="238760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>
          <a:xfrm>
            <a:off x="4249271" y="5603875"/>
            <a:ext cx="7942729" cy="1109756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58A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Ouvertur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58813" y="873125"/>
            <a:ext cx="10872794" cy="1503386"/>
          </a:xfrm>
        </p:spPr>
        <p:txBody>
          <a:bodyPr anchor="t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437187" cy="1503386"/>
          </a:xfrm>
        </p:spPr>
        <p:txBody>
          <a:bodyPr>
            <a:normAutofit/>
          </a:bodyPr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 col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9F68A3A-915F-E74D-B3AA-8B805AB7518F}" type="datetime1">
              <a:rPr lang="fr-FR"/>
              <a:t>09/03/2026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 col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83585B4-5CCC-5744-B9D9-8D3E1F15157C}" type="datetime1">
              <a:rPr lang="fr-FR"/>
              <a:t>09/03/2026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672258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9" name="Espace réservé du contenu 2"/>
          <p:cNvSpPr>
            <a:spLocks noGrp="1"/>
          </p:cNvSpPr>
          <p:nvPr>
            <p:ph idx="13"/>
          </p:nvPr>
        </p:nvSpPr>
        <p:spPr bwMode="auto">
          <a:xfrm>
            <a:off x="6319525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 col + imag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9725CAB-BFEE-3A43-97E3-C610E9EE3A37}" type="datetime1">
              <a:rPr lang="fr-FR"/>
              <a:t>09/03/2026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auto">
          <a:xfrm>
            <a:off x="6299742" y="1344613"/>
            <a:ext cx="5220000" cy="4605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Cliquer ici pour importer une image</a:t>
            </a:r>
            <a:endParaRPr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 bwMode="auto">
          <a:xfrm>
            <a:off x="672260" y="392019"/>
            <a:ext cx="10515600" cy="486645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672258" y="1344786"/>
            <a:ext cx="5220000" cy="4605164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6299198" y="5949777"/>
            <a:ext cx="3454863" cy="503411"/>
          </a:xfrm>
        </p:spPr>
        <p:txBody>
          <a:bodyPr tIns="72000">
            <a:noAutofit/>
          </a:bodyPr>
          <a:lstStyle>
            <a:lvl1pPr>
              <a:lnSpc>
                <a:spcPct val="100000"/>
              </a:lnSpc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>
              <a:defRPr/>
            </a:pPr>
            <a:r>
              <a:rPr lang="fr-FR"/>
              <a:t>On peut mettre une légende aussi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Vierge Ble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3B8DE6-E923-C849-A4DF-4E8B27515F64}" type="datetime1">
              <a:rPr lang="fr-FR"/>
              <a:t>09/03/2026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E51A85E-DF07-714F-836B-6D22F8CBDDD1}" type="datetime1">
              <a:rPr lang="fr-FR"/>
              <a:t>09/03/2026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72259" y="392019"/>
            <a:ext cx="10859347" cy="486645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72259" y="1344786"/>
            <a:ext cx="10874365" cy="46051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9904977" y="6129000"/>
            <a:ext cx="895853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Century Gothic"/>
              </a:defRPr>
            </a:lvl1pPr>
          </a:lstStyle>
          <a:p>
            <a:pPr>
              <a:defRPr/>
            </a:pPr>
            <a:fld id="{79F68A3A-915F-E74D-B3AA-8B805AB7518F}" type="datetime1">
              <a:rPr lang="fr-FR"/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1418063" y="6129000"/>
            <a:ext cx="411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Century Gothic"/>
              </a:defRPr>
            </a:lvl1pPr>
          </a:lstStyle>
          <a:p>
            <a:pPr>
              <a:defRPr/>
            </a:pPr>
            <a:r>
              <a:rPr lang="fr-FR"/>
              <a:t>Texte de pied de page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10951744" y="6129000"/>
            <a:ext cx="579863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i="0">
                <a:solidFill>
                  <a:srgbClr val="0058A2"/>
                </a:solidFill>
                <a:latin typeface="Century Gothic"/>
              </a:defRPr>
            </a:lvl1pPr>
          </a:lstStyle>
          <a:p>
            <a:pPr>
              <a:defRPr/>
            </a:pPr>
            <a:fld id="{7D2D5544-1E80-AD40-8753-C2ABC20E6A9D}" type="slidenum">
              <a:rPr lang="fr-FR"/>
              <a:t>‹N°›</a:t>
            </a:fld>
            <a:endParaRPr lang="fr-FR"/>
          </a:p>
        </p:txBody>
      </p:sp>
      <p:cxnSp>
        <p:nvCxnSpPr>
          <p:cNvPr id="14" name="Connecteur droit 13"/>
          <p:cNvCxnSpPr>
            <a:cxnSpLocks/>
          </p:cNvCxnSpPr>
          <p:nvPr userDrawn="1"/>
        </p:nvCxnSpPr>
        <p:spPr bwMode="auto">
          <a:xfrm>
            <a:off x="10876287" y="6189141"/>
            <a:ext cx="0" cy="668859"/>
          </a:xfrm>
          <a:prstGeom prst="line">
            <a:avLst/>
          </a:prstGeom>
          <a:ln w="22225">
            <a:solidFill>
              <a:srgbClr val="0058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/>
  <p:txStyles>
    <p:titleStyle>
      <a:lvl1pPr algn="l" defTabSz="914400">
        <a:lnSpc>
          <a:spcPct val="90000"/>
        </a:lnSpc>
        <a:spcBef>
          <a:spcPts val="0"/>
        </a:spcBef>
        <a:buNone/>
        <a:defRPr sz="2400" b="1" i="0">
          <a:solidFill>
            <a:schemeClr val="tx1"/>
          </a:solidFill>
          <a:latin typeface="Century Gothic"/>
          <a:ea typeface="+mj-ea"/>
          <a:cs typeface="+mj-cs"/>
        </a:defRPr>
      </a:lvl1pPr>
    </p:titleStyle>
    <p:bodyStyle>
      <a:lvl1pPr marL="0" indent="0" algn="l" defTabSz="914400">
        <a:lnSpc>
          <a:spcPct val="90000"/>
        </a:lnSpc>
        <a:spcBef>
          <a:spcPts val="1000"/>
        </a:spcBef>
        <a:buFont typeface="Arial"/>
        <a:buNone/>
        <a:defRPr sz="3000" b="1" i="0">
          <a:solidFill>
            <a:srgbClr val="0058A2"/>
          </a:solidFill>
          <a:latin typeface="Century Gothic"/>
          <a:ea typeface="+mn-ea"/>
          <a:cs typeface="+mn-cs"/>
        </a:defRPr>
      </a:lvl1pPr>
      <a:lvl2pPr marL="11113" indent="0" algn="l" defTabSz="914400">
        <a:lnSpc>
          <a:spcPct val="90000"/>
        </a:lnSpc>
        <a:spcBef>
          <a:spcPts val="500"/>
        </a:spcBef>
        <a:buFont typeface="Arial"/>
        <a:buNone/>
        <a:defRPr sz="2400" b="0" i="0">
          <a:solidFill>
            <a:schemeClr val="tx1"/>
          </a:solidFill>
          <a:latin typeface="Century Gothic"/>
          <a:ea typeface="+mn-ea"/>
          <a:cs typeface="+mn-cs"/>
        </a:defRPr>
      </a:lvl2pPr>
      <a:lvl3pPr marL="12700" indent="0" algn="l" defTabSz="914400">
        <a:lnSpc>
          <a:spcPct val="90000"/>
        </a:lnSpc>
        <a:spcBef>
          <a:spcPts val="1700"/>
        </a:spcBef>
        <a:buFont typeface="Arial"/>
        <a:buNone/>
        <a:defRPr sz="2000" b="1" i="0">
          <a:solidFill>
            <a:srgbClr val="0058A2"/>
          </a:solidFill>
          <a:latin typeface="Century Gothic"/>
          <a:ea typeface="+mn-ea"/>
          <a:cs typeface="+mn-cs"/>
        </a:defRPr>
      </a:lvl3pPr>
      <a:lvl4pPr marL="533400" indent="-173038" algn="l" defTabSz="914400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Century Gothic"/>
          <a:ea typeface="+mn-ea"/>
          <a:cs typeface="+mn-cs"/>
        </a:defRPr>
      </a:lvl4pPr>
      <a:lvl5pPr marL="360363" indent="0" algn="l" defTabSz="914400">
        <a:lnSpc>
          <a:spcPct val="90000"/>
        </a:lnSpc>
        <a:spcBef>
          <a:spcPts val="500"/>
        </a:spcBef>
        <a:buFont typeface="Arial"/>
        <a:buNone/>
        <a:tabLst>
          <a:tab pos="481013" algn="l"/>
        </a:tabLst>
        <a:defRPr sz="1800" b="0" i="0">
          <a:solidFill>
            <a:schemeClr val="tx1"/>
          </a:solidFill>
          <a:latin typeface="Century Gothic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COMPTE ADMINISTRATIF 2025</a:t>
            </a:r>
            <a:br>
              <a:rPr lang="fr-FR" dirty="0">
                <a:latin typeface="Kodchasan"/>
                <a:cs typeface="Kodchasan"/>
              </a:rPr>
            </a:br>
            <a:r>
              <a:rPr lang="fr-FR" dirty="0">
                <a:latin typeface="Kodchasan"/>
                <a:cs typeface="Kodchasan"/>
              </a:rPr>
              <a:t>BUDGET PRIMITIF 2026</a:t>
            </a:r>
            <a:endParaRPr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BUDGET CAISSE DES ECOLES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COMPTE ADMINISTRATIF 2025</a:t>
            </a:r>
            <a:br>
              <a:rPr lang="fr-FR" dirty="0">
                <a:latin typeface="Kodchasan"/>
                <a:cs typeface="Kodchasan"/>
              </a:rPr>
            </a:br>
            <a:endParaRPr lang="fr-FR" dirty="0">
              <a:latin typeface="Kodchasan"/>
              <a:cs typeface="Kodchasan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797227" cy="1503386"/>
          </a:xfrm>
        </p:spPr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SECTION DE FONCTIONNEMENT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FE763DD-1F4D-02F1-0947-1E436312F7D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66CFC2F9-C3A0-298F-A406-9A19F1B4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3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088CE71E-3B1D-95DE-E169-2C2F1BBF507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24392" y="6263177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3B1BEB-B562-2BBE-E978-ABFF8CE2939C}"/>
              </a:ext>
            </a:extLst>
          </p:cNvPr>
          <p:cNvSpPr txBox="1"/>
          <p:nvPr/>
        </p:nvSpPr>
        <p:spPr>
          <a:xfrm>
            <a:off x="2417289" y="116632"/>
            <a:ext cx="73574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Compte Administratif 2025 - section de Fonctionnement 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F3071A8-7B0E-BD51-EAB6-6A1BA414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989" y="844446"/>
            <a:ext cx="5046289" cy="5467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b="1" kern="0" dirty="0">
                <a:latin typeface="IBM Plex Sans Condensed" panose="020B0506050203000203" pitchFamily="34" charset="0"/>
              </a:rPr>
              <a:t>R</a:t>
            </a:r>
            <a:r>
              <a:rPr lang="fr-FR" b="1" dirty="0">
                <a:latin typeface="IBM Plex Sans Condensed" panose="020B0506050203000203" pitchFamily="34" charset="0"/>
              </a:rPr>
              <a:t>ECETTES DE FONCTIONNEMENT :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002 : excédent de fonctionnement reporté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7088 : recettes des activités 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F</a:t>
            </a:r>
            <a:r>
              <a:rPr lang="fr-FR" sz="1400" dirty="0">
                <a:latin typeface="IBM Plex Sans Condensed" panose="020B0506050203000203" pitchFamily="34" charset="0"/>
              </a:rPr>
              <a:t>ête des écoles : 13 164,89 €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Dons : 4 191,92 €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Tombola : 805 €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Fête du village : 2 240,80 €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b="1" kern="0" dirty="0">
                <a:latin typeface="IBM Plex Sans Condensed" panose="020B0506050203000203" pitchFamily="34" charset="0"/>
              </a:rPr>
              <a:t>DEPENSES DE FONCTIONNEMENT :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60632 : petites fournitures (crayons, maquettes, feutres, punaises …)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6067 : fournitures scolaires (manuels, fichiers, blocs, romans, gommettes …)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611 : contrat RGPD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6182 : documentation (Orme)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6188 : </a:t>
            </a:r>
            <a:r>
              <a:rPr lang="fr-FR" sz="1400" dirty="0">
                <a:latin typeface="IBM Plex Sans Condensed" panose="020B0506050203000203" pitchFamily="34" charset="0"/>
              </a:rPr>
              <a:t>sorties, école au cinéma, spectacles noël, ateliers scientifiques, musée en herbe …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6232 : organisation des fêtes :</a:t>
            </a:r>
          </a:p>
          <a:p>
            <a:pPr marL="171450" indent="-1714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Fête des écoles : 3897,90 €</a:t>
            </a:r>
          </a:p>
          <a:p>
            <a:pPr marL="171450" indent="-1714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Fête du village : 321,57 €</a:t>
            </a:r>
          </a:p>
          <a:p>
            <a:pPr marL="171450" indent="-1714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Tombola : 499,87 €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6248 : transport sortie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7621222-E6B2-71FA-7A6D-CDD4CDFC7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766326"/>
            <a:ext cx="481965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409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BUDGET PRIMITIF 2026</a:t>
            </a:r>
            <a:br>
              <a:rPr lang="fr-FR" dirty="0">
                <a:latin typeface="Kodchasan"/>
                <a:cs typeface="Kodchasan"/>
              </a:rPr>
            </a:br>
            <a:endParaRPr lang="fr-FR" dirty="0">
              <a:latin typeface="Kodchasan"/>
              <a:cs typeface="Kodchasan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58813" y="2462321"/>
            <a:ext cx="5797227" cy="1503386"/>
          </a:xfrm>
        </p:spPr>
        <p:txBody>
          <a:bodyPr/>
          <a:lstStyle/>
          <a:p>
            <a:pPr>
              <a:defRPr/>
            </a:pPr>
            <a:r>
              <a:rPr lang="fr-FR" dirty="0">
                <a:latin typeface="Kodchasan"/>
                <a:cs typeface="Kodchasan"/>
              </a:rPr>
              <a:t>SECTION DE FONCTIONNEMENT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58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1BBA0F4-58CC-5216-A5B6-E32998567F24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8697B059-A8CA-400F-1CF0-F4CDF464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D2D5544-1E80-AD40-8753-C2ABC20E6A9D}" type="slidenum">
              <a:rPr lang="fr-FR">
                <a:latin typeface="Kodchasan"/>
                <a:cs typeface="Kodchasan"/>
              </a:rPr>
              <a:t>5</a:t>
            </a:fld>
            <a:endParaRPr lang="fr-FR">
              <a:latin typeface="Kodchasan"/>
              <a:cs typeface="Kodchasan"/>
            </a:endParaRPr>
          </a:p>
        </p:txBody>
      </p:sp>
      <p:sp>
        <p:nvSpPr>
          <p:cNvPr id="17" name="Espace réservé de la date 11">
            <a:extLst>
              <a:ext uri="{FF2B5EF4-FFF2-40B4-BE49-F238E27FC236}">
                <a16:creationId xmlns:a16="http://schemas.microsoft.com/office/drawing/2014/main" id="{45FA8B00-6EA8-DE5F-3766-664DFA10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9624392" y="6245800"/>
            <a:ext cx="1248446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09/02/2026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EE6BEF-4E6C-61AF-947B-C08023D246ED}"/>
              </a:ext>
            </a:extLst>
          </p:cNvPr>
          <p:cNvSpPr txBox="1"/>
          <p:nvPr/>
        </p:nvSpPr>
        <p:spPr>
          <a:xfrm>
            <a:off x="2447288" y="332656"/>
            <a:ext cx="72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2"/>
                </a:solidFill>
                <a:latin typeface="Kodchasan" panose="00000500000000000000" pitchFamily="2" charset="-34"/>
                <a:cs typeface="Kodchasan" panose="00000500000000000000" pitchFamily="2" charset="-34"/>
              </a:rPr>
              <a:t>Budget Primitif 2026 - Section de Fonctionnement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78FF84A-E9A6-81F2-57A7-D042FDB42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890250"/>
            <a:ext cx="4800600" cy="52387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B5457D-8627-ECC1-DE52-71EF1167D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3662" y="1340768"/>
            <a:ext cx="5196587" cy="4672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b="1" kern="0" dirty="0">
                <a:latin typeface="IBM Plex Sans Condensed" panose="020B0506050203000203" pitchFamily="34" charset="0"/>
              </a:rPr>
              <a:t>R</a:t>
            </a:r>
            <a:r>
              <a:rPr lang="fr-FR" b="1" dirty="0">
                <a:latin typeface="IBM Plex Sans Condensed" panose="020B0506050203000203" pitchFamily="34" charset="0"/>
              </a:rPr>
              <a:t>ECETTES DE FONCTIONNEMENT :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002 : excédent de fonctionnement reporté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7088 : recettes des activités 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F</a:t>
            </a:r>
            <a:r>
              <a:rPr lang="fr-FR" sz="1400" dirty="0">
                <a:latin typeface="IBM Plex Sans Condensed" panose="020B0506050203000203" pitchFamily="34" charset="0"/>
              </a:rPr>
              <a:t>ête des écoles : 11 000 €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Dons : 5 200 €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Tombola : 800 €</a:t>
            </a:r>
          </a:p>
          <a:p>
            <a:pPr marL="285750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Fête du village : 2 200 €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b="1" kern="0" dirty="0">
                <a:latin typeface="IBM Plex Sans Condensed" panose="020B0506050203000203" pitchFamily="34" charset="0"/>
              </a:rPr>
              <a:t>DEPENSES DE FONCTIONNEMENT :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60632 : petites fournitures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6067 : fournitures scolaires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611 : contrat RGPD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6182 : documentation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6188 : </a:t>
            </a:r>
            <a:r>
              <a:rPr lang="fr-FR" sz="1400" dirty="0">
                <a:latin typeface="IBM Plex Sans Condensed" panose="020B0506050203000203" pitchFamily="34" charset="0"/>
              </a:rPr>
              <a:t>sorties, école au cinéma, spectacles noël, …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6232 : organisation des fêtes :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6248 : transport sortie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dirty="0">
                <a:latin typeface="IBM Plex Sans Condensed" panose="020B0506050203000203" pitchFamily="34" charset="0"/>
              </a:rPr>
              <a:t>627 : Frais de transaction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fr-FR" sz="1400" kern="0" dirty="0">
                <a:latin typeface="IBM Plex Sans Condensed" panose="020B0506050203000203" pitchFamily="34" charset="0"/>
              </a:rPr>
              <a:t>65748 : enveloppe </a:t>
            </a:r>
            <a:r>
              <a:rPr lang="fr-FR" sz="1400" dirty="0">
                <a:latin typeface="IBM Plex Sans Condensed" panose="020B0506050203000203" pitchFamily="34" charset="0"/>
              </a:rPr>
              <a:t>subvention non attribuée</a:t>
            </a:r>
            <a:endParaRPr lang="fr-FR" sz="1400" kern="0" dirty="0">
              <a:latin typeface="IBM Plex Sans Condensed" panose="020B0506050203000203" pitchFamily="34" charset="0"/>
            </a:endParaRP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endParaRPr lang="fr-FR" sz="1400" kern="0" dirty="0">
              <a:latin typeface="IBM Plex Sans Condensed" panose="020B0506050203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8879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ussis Bleu">
  <a:themeElements>
    <a:clrScheme name="VilleMarcoussis">
      <a:dk1>
        <a:srgbClr val="000000"/>
      </a:dk1>
      <a:lt1>
        <a:srgbClr val="FFFFFF"/>
      </a:lt1>
      <a:dk2>
        <a:srgbClr val="0057A1"/>
      </a:dk2>
      <a:lt2>
        <a:srgbClr val="A1B3DA"/>
      </a:lt2>
      <a:accent1>
        <a:srgbClr val="E52A32"/>
      </a:accent1>
      <a:accent2>
        <a:srgbClr val="792082"/>
      </a:accent2>
      <a:accent3>
        <a:srgbClr val="8ABD24"/>
      </a:accent3>
      <a:accent4>
        <a:srgbClr val="EF7818"/>
      </a:accent4>
      <a:accent5>
        <a:srgbClr val="910C32"/>
      </a:accent5>
      <a:accent6>
        <a:srgbClr val="AC127F"/>
      </a:accent6>
      <a:hlink>
        <a:srgbClr val="188D40"/>
      </a:hlink>
      <a:folHlink>
        <a:srgbClr val="FBB900"/>
      </a:folHlink>
    </a:clrScheme>
    <a:fontScheme name="Century Gothic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11655</TotalTime>
  <Words>259</Words>
  <Application>Microsoft Office PowerPoint</Application>
  <DocSecurity>0</DocSecurity>
  <PresentationFormat>Grand écran</PresentationFormat>
  <Paragraphs>49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IBM Plex Sans Condensed</vt:lpstr>
      <vt:lpstr>Kodchasan</vt:lpstr>
      <vt:lpstr>Wingdings</vt:lpstr>
      <vt:lpstr>Marcoussis Bleu</vt:lpstr>
      <vt:lpstr>COMPTE ADMINISTRATIF 2025 BUDGET PRIMITIF 2026</vt:lpstr>
      <vt:lpstr>COMPTE ADMINISTRATIF 2025 </vt:lpstr>
      <vt:lpstr>Présentation PowerPoint</vt:lpstr>
      <vt:lpstr>BUDGET PRIMITIF 2026 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Utilisateur Microsoft Office</dc:creator>
  <cp:keywords/>
  <dc:description/>
  <cp:lastModifiedBy>Lydie CITERNE</cp:lastModifiedBy>
  <cp:revision>73</cp:revision>
  <cp:lastPrinted>2026-02-09T10:03:22Z</cp:lastPrinted>
  <dcterms:created xsi:type="dcterms:W3CDTF">2022-07-11T15:44:16Z</dcterms:created>
  <dcterms:modified xsi:type="dcterms:W3CDTF">2026-03-09T12:32:28Z</dcterms:modified>
  <cp:category/>
  <dc:identifier/>
  <cp:contentStatus/>
  <dc:language/>
  <cp:version/>
</cp:coreProperties>
</file>